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9" roundtripDataSignature="AMtx7mie6aVp+0RYuBvSivN7y0bzeR8l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4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3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3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4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4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tsam.org/2019/09/20/robust-noise-model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ithub.com/mpkuse/advanced_techniques_for_curvefitting" TargetMode="External"/><Relationship Id="rId4" Type="http://schemas.openxmlformats.org/officeDocument/2006/relationships/hyperlink" Target="https://github.com/mpkuse/advanced_techniques_for_curvefitting/blob/master/align3d3d.cpp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ithub.com/mpkuse/gtsam_standalone" TargetMode="External"/><Relationship Id="rId4" Type="http://schemas.openxmlformats.org/officeDocument/2006/relationships/hyperlink" Target="https://github.com/mpkuse/gtsam_standalone/blob/master/expression_factors/2_expfac_fitpos2.cpp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3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Relationship Id="rId5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30.png"/><Relationship Id="rId6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github.com/borglab/gtsam/blob/develop/examples/Data/imuAndGPSdata.csv" TargetMode="External"/><Relationship Id="rId4" Type="http://schemas.openxmlformats.org/officeDocument/2006/relationships/hyperlink" Target="https://github.com/borglab/gtsam/blob/develop/examples/ImuFactorsExample.cpp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tsam.org/2019/09/20/robust-noise-model.html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/>
              <a:t>IMU &amp; Sensor Fusion Workshop</a:t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Manohar Kuse (http://kusemanohar.info)</a:t>
            </a:r>
            <a:br>
              <a:rPr lang="en-GB"/>
            </a:br>
            <a:r>
              <a:rPr lang="en-GB"/>
              <a:t>26th Aug,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See a problem as a non-linear least squares fitting</a:t>
            </a:r>
            <a:endParaRPr/>
          </a:p>
        </p:txBody>
      </p:sp>
      <p:sp>
        <p:nvSpPr>
          <p:cNvPr id="122" name="Google Shape;122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Identify: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Optimization variables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Observations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Residue functions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Dealing with Noise: There are several ways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(most common way) use of robust norms like huber norm.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See this on how to achieve this with gtsam:</a:t>
            </a:r>
            <a:r>
              <a:rPr lang="en-GB" sz="1100" u="sng">
                <a:solidFill>
                  <a:schemeClr val="hlink"/>
                </a:solidFill>
                <a:hlinkClick r:id="rId3"/>
              </a:rPr>
              <a:t>https://gtsam.org/2019/09/20/robust-noise-model.html</a:t>
            </a:r>
            <a:r>
              <a:rPr lang="en-GB"/>
              <a:t> 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000"/>
              <a:t>Common Tools to Solve Non-linear Least Squares in SLAM Community</a:t>
            </a:r>
            <a:endParaRPr sz="2000"/>
          </a:p>
        </p:txBody>
      </p:sp>
      <p:sp>
        <p:nvSpPr>
          <p:cNvPr id="128" name="Google Shape;128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Ceres Solver (Google Inc)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Good documentation, tutorial, community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Few IMU related factors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No incremental solver (big turn off for our case)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Geared towards bundle adjustment and offline 3d reconstruction like problems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GTSAM (GATech)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Documentation is bad, no tutorial, very steep learning curve, rude community (expect no help)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Syntax is a little more cryptic (it uses traits and functors which I have no real idea about)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Has Imu related factors already implemented.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iSAM2 (yayyyah…!)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Geared towards robotic state estimation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Example code for a sample problem</a:t>
            </a:r>
            <a:endParaRPr/>
          </a:p>
        </p:txBody>
      </p:sp>
      <p:sp>
        <p:nvSpPr>
          <p:cNvPr id="134" name="Google Shape;134;p12"/>
          <p:cNvSpPr txBox="1"/>
          <p:nvPr>
            <p:ph idx="1" type="body"/>
          </p:nvPr>
        </p:nvSpPr>
        <p:spPr>
          <a:xfrm>
            <a:off x="311700" y="945400"/>
            <a:ext cx="8520600" cy="40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What it takes?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Defining the optimization variables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Defining the residue function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Constructing factor graph (aka residue terms)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Set initial estimates for the optimization variables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Solve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Retrieve results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FF0000"/>
                </a:solidFill>
              </a:rPr>
              <a:t>Lets try to look at the code for an example problem: 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>
                <a:solidFill>
                  <a:srgbClr val="FF0000"/>
                </a:solidFill>
              </a:rPr>
              <a:t>X: [ (x0,y0), (x1,y1), …, (xn,yn)</a:t>
            </a:r>
            <a:br>
              <a:rPr lang="en-GB">
                <a:solidFill>
                  <a:srgbClr val="FF0000"/>
                </a:solidFill>
              </a:rPr>
            </a:br>
            <a:r>
              <a:rPr lang="en-GB">
                <a:solidFill>
                  <a:srgbClr val="FF0000"/>
                </a:solidFill>
              </a:rPr>
              <a:t>Y: [ (x0,y0), (x1,y1), …, (xn,yn)</a:t>
            </a:r>
            <a:br>
              <a:rPr lang="en-GB">
                <a:solidFill>
                  <a:srgbClr val="FF0000"/>
                </a:solidFill>
              </a:rPr>
            </a:br>
            <a:r>
              <a:rPr lang="en-GB">
                <a:solidFill>
                  <a:srgbClr val="FF0000"/>
                </a:solidFill>
              </a:rPr>
              <a:t>Fit a 2d Pose: Y_i ~ Tr * X_i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Ceres Solver Code</a:t>
            </a:r>
            <a:endParaRPr/>
          </a:p>
        </p:txBody>
      </p:sp>
      <p:sp>
        <p:nvSpPr>
          <p:cNvPr id="140" name="Google Shape;140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All example codes: </a:t>
            </a:r>
            <a:r>
              <a:rPr lang="en-GB" sz="1100" u="sng">
                <a:solidFill>
                  <a:schemeClr val="hlink"/>
                </a:solidFill>
                <a:hlinkClick r:id="rId3"/>
              </a:rPr>
              <a:t>https://github.com/mpkuse/advanced_techniques_for_curvefitting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/>
              <a:t>Alignment problem: </a:t>
            </a:r>
            <a:br>
              <a:rPr lang="en-GB"/>
            </a:br>
            <a:r>
              <a:rPr lang="en-GB" sz="1100" u="sng">
                <a:solidFill>
                  <a:schemeClr val="hlink"/>
                </a:solidFill>
                <a:hlinkClick r:id="rId4"/>
              </a:rPr>
              <a:t>https://github.com/mpkuse/advanced_techniques_for_curvefitting/blob/master/align3d3d.cpp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GTSAM Code</a:t>
            </a:r>
            <a:endParaRPr/>
          </a:p>
        </p:txBody>
      </p:sp>
      <p:sp>
        <p:nvSpPr>
          <p:cNvPr id="146" name="Google Shape;14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100" u="sng">
                <a:solidFill>
                  <a:schemeClr val="hlink"/>
                </a:solidFill>
                <a:hlinkClick r:id="rId3"/>
              </a:rPr>
              <a:t>https://github.com/mpkuse/gtsam_standalone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Alignment Problem: </a:t>
            </a:r>
            <a:br>
              <a:rPr lang="en-GB"/>
            </a:br>
            <a:r>
              <a:rPr lang="en-GB" sz="1100" u="sng">
                <a:solidFill>
                  <a:schemeClr val="hlink"/>
                </a:solidFill>
                <a:hlinkClick r:id="rId4"/>
              </a:rPr>
              <a:t>https://github.com/mpkuse/gtsam_standalone/blob/master/expression_factors/2_expfac_fitpos2.cpp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4800"/>
              <a:t>Least Squares and Maximum Likelihood (MLE) and Maximum A Posteriori (MAP)</a:t>
            </a:r>
            <a:endParaRPr sz="4800"/>
          </a:p>
        </p:txBody>
      </p:sp>
      <p:sp>
        <p:nvSpPr>
          <p:cNvPr id="152" name="Google Shape;152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2. IMU Measurements</a:t>
            </a: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149250" y="3828375"/>
            <a:ext cx="8845500" cy="10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Authoritative Reference for IMU based sensor fusion in Robotics: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en-GB" sz="1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Lupton, Todd, and Salah Sukkarieh. "Visual-inertial-aided navigation for high-dynamic motion in built environments without initial conditions." </a:t>
            </a:r>
            <a:r>
              <a:rPr b="0" i="1" lang="en-GB" sz="1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IEEE Transactions on Robotics</a:t>
            </a:r>
            <a:r>
              <a:rPr b="0" i="0" lang="en-GB" sz="1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28.1 (2011): 61-76.</a:t>
            </a:r>
            <a:endParaRPr b="0" i="0" sz="10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en-GB" sz="1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Forster, Christian, et al. "On-Manifold Preintegration for Real-Time Visual--Inertial Odometry." </a:t>
            </a:r>
            <a:r>
              <a:rPr b="0" i="1" lang="en-GB" sz="1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IEEE Transactions on Robotics</a:t>
            </a:r>
            <a:r>
              <a:rPr b="0" i="0" lang="en-GB" sz="1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33.1 (2016): 1-21.</a:t>
            </a:r>
            <a:endParaRPr b="0" i="0" sz="10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en-GB" sz="1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Qin, Tong, Peiliang Li, and Shaojie Shen. "Vins-mono: A robust and versatile monocular visual-inertial state estimator." </a:t>
            </a:r>
            <a:r>
              <a:rPr b="0" i="1" lang="en-GB" sz="1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IEEE Transactions on Robotics</a:t>
            </a:r>
            <a:r>
              <a:rPr b="0" i="0" lang="en-GB" sz="10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34.4 (2018): 1004-1020.</a:t>
            </a:r>
            <a:endParaRPr b="0" i="0" sz="10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271450" y="355700"/>
            <a:ext cx="79095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Went on to found the company “Agerris” - Agriculture Ground Robots in Australia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Went on to create GTSAM (first released in 2010) and then Skydio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eriod"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PhD lab. A complete parallel theory essentially same as gtsam. Lab code powers DJI drones navigation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p16"/>
          <p:cNvCxnSpPr/>
          <p:nvPr/>
        </p:nvCxnSpPr>
        <p:spPr>
          <a:xfrm rot="-5400000">
            <a:off x="-489075" y="2244100"/>
            <a:ext cx="2836200" cy="482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What IMU Measures</a:t>
            </a:r>
            <a:endParaRPr/>
          </a:p>
        </p:txBody>
      </p:sp>
      <p:sp>
        <p:nvSpPr>
          <p:cNvPr id="166" name="Google Shape;16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Linear Acceleration of imu-body wrt to </a:t>
            </a:r>
            <a:br>
              <a:rPr lang="en-GB"/>
            </a:br>
            <a:r>
              <a:rPr lang="en-GB"/>
              <a:t>				FLU (FLU=front-left-up)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Angular Velocity </a:t>
            </a:r>
            <a:endParaRPr/>
          </a:p>
        </p:txBody>
      </p:sp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 b="0" l="11254" r="7832" t="14456"/>
          <a:stretch/>
        </p:blipFill>
        <p:spPr>
          <a:xfrm>
            <a:off x="5158375" y="271450"/>
            <a:ext cx="3903274" cy="21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620784"/>
            <a:ext cx="9144001" cy="162953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7"/>
          <p:cNvSpPr txBox="1"/>
          <p:nvPr/>
        </p:nvSpPr>
        <p:spPr>
          <a:xfrm>
            <a:off x="463350" y="4333850"/>
            <a:ext cx="16848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Output of the IMU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p17"/>
          <p:cNvCxnSpPr/>
          <p:nvPr/>
        </p:nvCxnSpPr>
        <p:spPr>
          <a:xfrm>
            <a:off x="2686425" y="3210600"/>
            <a:ext cx="716100" cy="1113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1" name="Google Shape;171;p17"/>
          <p:cNvCxnSpPr/>
          <p:nvPr/>
        </p:nvCxnSpPr>
        <p:spPr>
          <a:xfrm flipH="1">
            <a:off x="3645925" y="3730100"/>
            <a:ext cx="149700" cy="631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2" name="Google Shape;172;p17"/>
          <p:cNvSpPr txBox="1"/>
          <p:nvPr/>
        </p:nvSpPr>
        <p:spPr>
          <a:xfrm>
            <a:off x="3065500" y="4455525"/>
            <a:ext cx="13761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True values</a:t>
            </a:r>
            <a:br>
              <a:rPr b="0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(in FLU frame)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17"/>
          <p:cNvCxnSpPr/>
          <p:nvPr/>
        </p:nvCxnSpPr>
        <p:spPr>
          <a:xfrm flipH="1">
            <a:off x="1062350" y="3238675"/>
            <a:ext cx="60900" cy="1160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4" name="Google Shape;174;p17"/>
          <p:cNvCxnSpPr>
            <a:endCxn id="169" idx="0"/>
          </p:cNvCxnSpPr>
          <p:nvPr/>
        </p:nvCxnSpPr>
        <p:spPr>
          <a:xfrm flipH="1">
            <a:off x="1305750" y="3748850"/>
            <a:ext cx="238800" cy="585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5" name="Google Shape;175;p17"/>
          <p:cNvSpPr txBox="1"/>
          <p:nvPr/>
        </p:nvSpPr>
        <p:spPr>
          <a:xfrm>
            <a:off x="4815900" y="4422750"/>
            <a:ext cx="8844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Gravity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(in FLU)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6215250" y="4333825"/>
            <a:ext cx="777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biases</a:t>
            </a:r>
            <a:endParaRPr b="0" i="0" sz="14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7"/>
          <p:cNvSpPr txBox="1"/>
          <p:nvPr/>
        </p:nvSpPr>
        <p:spPr>
          <a:xfrm>
            <a:off x="7450850" y="4422750"/>
            <a:ext cx="7161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noise</a:t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17"/>
          <p:cNvCxnSpPr/>
          <p:nvPr/>
        </p:nvCxnSpPr>
        <p:spPr>
          <a:xfrm>
            <a:off x="5630225" y="3112300"/>
            <a:ext cx="2064000" cy="1399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9" name="Google Shape;179;p17"/>
          <p:cNvCxnSpPr/>
          <p:nvPr/>
        </p:nvCxnSpPr>
        <p:spPr>
          <a:xfrm>
            <a:off x="7427425" y="3692650"/>
            <a:ext cx="271500" cy="678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0" name="Google Shape;180;p17"/>
          <p:cNvCxnSpPr/>
          <p:nvPr/>
        </p:nvCxnSpPr>
        <p:spPr>
          <a:xfrm>
            <a:off x="4263625" y="3154425"/>
            <a:ext cx="2040600" cy="12450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1" name="Google Shape;181;p17"/>
          <p:cNvCxnSpPr/>
          <p:nvPr/>
        </p:nvCxnSpPr>
        <p:spPr>
          <a:xfrm>
            <a:off x="6126325" y="3720725"/>
            <a:ext cx="266700" cy="5523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2" name="Google Shape;182;p17"/>
          <p:cNvCxnSpPr/>
          <p:nvPr/>
        </p:nvCxnSpPr>
        <p:spPr>
          <a:xfrm>
            <a:off x="4848650" y="3893900"/>
            <a:ext cx="262200" cy="60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3" name="Google Shape;183;p17"/>
          <p:cNvSpPr txBox="1"/>
          <p:nvPr/>
        </p:nvSpPr>
        <p:spPr>
          <a:xfrm>
            <a:off x="77250" y="88900"/>
            <a:ext cx="26958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Eq. borrowed from [2]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500"/>
              <a:t>Assuming initially IMU is rest, how to calculate FLU_T_imu</a:t>
            </a:r>
            <a:endParaRPr sz="2500"/>
          </a:p>
        </p:txBody>
      </p:sp>
      <p:sp>
        <p:nvSpPr>
          <p:cNvPr id="189" name="Google Shape;1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190" name="Google Shape;190;p18"/>
          <p:cNvPicPr preferRelativeResize="0"/>
          <p:nvPr/>
        </p:nvPicPr>
        <p:blipFill rotWithShape="1">
          <a:blip r:embed="rId3">
            <a:alphaModFix/>
          </a:blip>
          <a:srcRect b="14981" l="0" r="0" t="47107"/>
          <a:stretch/>
        </p:blipFill>
        <p:spPr>
          <a:xfrm>
            <a:off x="0" y="973499"/>
            <a:ext cx="9144001" cy="6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8"/>
          <p:cNvSpPr txBox="1"/>
          <p:nvPr/>
        </p:nvSpPr>
        <p:spPr>
          <a:xfrm>
            <a:off x="77250" y="88900"/>
            <a:ext cx="26958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Eq. borrowed from [2]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8"/>
          <p:cNvSpPr txBox="1"/>
          <p:nvPr/>
        </p:nvSpPr>
        <p:spPr>
          <a:xfrm>
            <a:off x="772225" y="1745700"/>
            <a:ext cx="7778400" cy="21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b_a_tilde(t) = (w_R_b)^T * ( 0 - [0,0,-9.805] 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8"/>
          <p:cNvPicPr preferRelativeResize="0"/>
          <p:nvPr/>
        </p:nvPicPr>
        <p:blipFill rotWithShape="1">
          <a:blip r:embed="rId4">
            <a:alphaModFix/>
          </a:blip>
          <a:srcRect b="0" l="0" r="0" t="4887"/>
          <a:stretch/>
        </p:blipFill>
        <p:spPr>
          <a:xfrm>
            <a:off x="77250" y="2372581"/>
            <a:ext cx="9008651" cy="16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3. Concept of IMU Preintegration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Outline</a:t>
            </a:r>
            <a:endParaRPr/>
          </a:p>
        </p:txBody>
      </p:sp>
      <p:sp>
        <p:nvSpPr>
          <p:cNvPr id="61" name="Google Shape;61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Basics of Optimization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Example with image feature matching and huber norms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IMU Dead reckoning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IMU factors in Optimization / Theory of IMU Preintegration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GTSAM example codes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IMU Dead Reckoning</a:t>
            </a:r>
            <a:endParaRPr/>
          </a:p>
        </p:txBody>
      </p:sp>
      <p:sp>
        <p:nvSpPr>
          <p:cNvPr id="204" name="Google Shape;2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05" name="Google Shape;20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4294" y="143919"/>
            <a:ext cx="3605425" cy="271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1152475"/>
            <a:ext cx="5074925" cy="354287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0"/>
          <p:cNvSpPr txBox="1"/>
          <p:nvPr/>
        </p:nvSpPr>
        <p:spPr>
          <a:xfrm>
            <a:off x="77250" y="88900"/>
            <a:ext cx="26958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Eq. borrowed from [1]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0"/>
          <p:cNvSpPr txBox="1"/>
          <p:nvPr/>
        </p:nvSpPr>
        <p:spPr>
          <a:xfrm>
            <a:off x="5957850" y="3187200"/>
            <a:ext cx="26958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  <a:r>
              <a:rPr b="0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aircraft frame is NED and not FLU. Be careful when using equations from Aerospace books.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300900" y="4769075"/>
            <a:ext cx="85422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we use the ZXY euler angles, whenever possible quaternions to represent rotation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In Robotics Context</a:t>
            </a:r>
            <a:endParaRPr/>
          </a:p>
        </p:txBody>
      </p:sp>
      <p:sp>
        <p:nvSpPr>
          <p:cNvPr id="215" name="Google Shape;21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The previous algorithm was good for aircraft/missile navigation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Very very high quality IMUs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Zero drift, so position just from dead reckoning was accurate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Come cheap IMUs and dead reckoning gives garbage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Roboticist need a way to compute relative poses with imu measurements (say between t=100ms &amp; t=200ms).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If we could compute relatives poses with imu, it could serve as observations for our least-squares fit.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In current form, it is impossible to compute relative poses only with IMU data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The “</a:t>
            </a:r>
            <a:r>
              <a:rPr b="1" lang="en-GB"/>
              <a:t>theory of IMU-preintegration” </a:t>
            </a:r>
            <a:r>
              <a:rPr lang="en-GB"/>
              <a:t>gives a way to compute pseudo imu relative poses which can be used in non-linear least squares optimization.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Theory of IMU Preintegration : Result</a:t>
            </a:r>
            <a:endParaRPr/>
          </a:p>
        </p:txBody>
      </p:sp>
      <p:sp>
        <p:nvSpPr>
          <p:cNvPr id="221" name="Google Shape;2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22" name="Google Shape;222;p22"/>
          <p:cNvPicPr preferRelativeResize="0"/>
          <p:nvPr/>
        </p:nvPicPr>
        <p:blipFill rotWithShape="1">
          <a:blip r:embed="rId3">
            <a:alphaModFix/>
          </a:blip>
          <a:srcRect b="0" l="0" r="5230" t="0"/>
          <a:stretch/>
        </p:blipFill>
        <p:spPr>
          <a:xfrm>
            <a:off x="89500" y="1797450"/>
            <a:ext cx="4066500" cy="15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2796" y="1296675"/>
            <a:ext cx="3516200" cy="246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2"/>
          <p:cNvSpPr txBox="1"/>
          <p:nvPr/>
        </p:nvSpPr>
        <p:spPr>
          <a:xfrm>
            <a:off x="313575" y="3683300"/>
            <a:ext cx="26958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Equations for IMU dead reckoning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Google Shape;225;p22"/>
          <p:cNvCxnSpPr/>
          <p:nvPr/>
        </p:nvCxnSpPr>
        <p:spPr>
          <a:xfrm>
            <a:off x="3388425" y="2487500"/>
            <a:ext cx="917400" cy="0"/>
          </a:xfrm>
          <a:prstGeom prst="straightConnector1">
            <a:avLst/>
          </a:prstGeom>
          <a:noFill/>
          <a:ln cap="flat" cmpd="sng" w="2286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6" name="Google Shape;226;p22"/>
          <p:cNvSpPr txBox="1"/>
          <p:nvPr/>
        </p:nvSpPr>
        <p:spPr>
          <a:xfrm>
            <a:off x="6524150" y="3865825"/>
            <a:ext cx="19095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Pseudo observations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77250" y="88900"/>
            <a:ext cx="26958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Eq. borrowed from [2]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57499" y="32775"/>
            <a:ext cx="2026925" cy="121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Effect of the Preintegration Theory</a:t>
            </a:r>
            <a:endParaRPr/>
          </a:p>
        </p:txBody>
      </p:sp>
      <p:sp>
        <p:nvSpPr>
          <p:cNvPr id="234" name="Google Shape;23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35" name="Google Shape;23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3" y="1152475"/>
            <a:ext cx="4958349" cy="367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9907" y="1841425"/>
            <a:ext cx="3026326" cy="203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Details...</a:t>
            </a:r>
            <a:endParaRPr/>
          </a:p>
        </p:txBody>
      </p:sp>
      <p:sp>
        <p:nvSpPr>
          <p:cNvPr id="242" name="Google Shape;24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43" name="Google Shape;24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819" y="1213294"/>
            <a:ext cx="3895400" cy="139822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4" name="Google Shape;24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574" y="3122500"/>
            <a:ext cx="3895400" cy="1300033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5" name="Google Shape;245;p24"/>
          <p:cNvSpPr txBox="1"/>
          <p:nvPr/>
        </p:nvSpPr>
        <p:spPr>
          <a:xfrm>
            <a:off x="5550675" y="1694225"/>
            <a:ext cx="26958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...step: alpha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 of IMU dead reckoning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4"/>
          <p:cNvSpPr txBox="1"/>
          <p:nvPr/>
        </p:nvSpPr>
        <p:spPr>
          <a:xfrm>
            <a:off x="77250" y="88900"/>
            <a:ext cx="26958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Eq. borrowed from [2]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5300" y="172439"/>
            <a:ext cx="2771175" cy="111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4"/>
          <p:cNvSpPr txBox="1"/>
          <p:nvPr/>
        </p:nvSpPr>
        <p:spPr>
          <a:xfrm>
            <a:off x="5475300" y="3594375"/>
            <a:ext cx="26958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...step: beta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Assumption-1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Details...2</a:t>
            </a:r>
            <a:endParaRPr/>
          </a:p>
        </p:txBody>
      </p:sp>
      <p:sp>
        <p:nvSpPr>
          <p:cNvPr id="254" name="Google Shape;25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55" name="Google Shape;25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600" y="1152475"/>
            <a:ext cx="4007425" cy="16569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6" name="Google Shape;256;p25"/>
          <p:cNvSpPr txBox="1"/>
          <p:nvPr/>
        </p:nvSpPr>
        <p:spPr>
          <a:xfrm>
            <a:off x="5480475" y="1558500"/>
            <a:ext cx="32526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...step: gamma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Substitute imu measurements in dead reckoning equations.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600" y="3103050"/>
            <a:ext cx="4007426" cy="1611746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8" name="Google Shape;25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5300" y="172439"/>
            <a:ext cx="2771175" cy="111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5"/>
          <p:cNvSpPr txBox="1"/>
          <p:nvPr/>
        </p:nvSpPr>
        <p:spPr>
          <a:xfrm>
            <a:off x="5480475" y="3397800"/>
            <a:ext cx="33519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...step: delta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R( t+2d ) = R( t + d) * EXP(...)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R( t+3d ) = R(t+2d) * EXP(...)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R( t+nd) = R( t+(n-1)d ) * EXP(...)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/>
          <p:nvPr/>
        </p:nvSpPr>
        <p:spPr>
          <a:xfrm>
            <a:off x="81600" y="2204350"/>
            <a:ext cx="8937000" cy="1605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Details...3</a:t>
            </a:r>
            <a:endParaRPr/>
          </a:p>
        </p:txBody>
      </p:sp>
      <p:sp>
        <p:nvSpPr>
          <p:cNvPr id="266" name="Google Shape;26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Now, we want to separate out noise terms and also bias terms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67" name="Google Shape;26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100" y="2298887"/>
            <a:ext cx="2959875" cy="112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6025" y="2404900"/>
            <a:ext cx="2778049" cy="101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3300" y="2333498"/>
            <a:ext cx="2778050" cy="132992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6"/>
          <p:cNvSpPr txBox="1"/>
          <p:nvPr/>
        </p:nvSpPr>
        <p:spPr>
          <a:xfrm>
            <a:off x="463325" y="3893875"/>
            <a:ext cx="7329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...step: epsilon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First try to separate noise terms. This uses approximation for rotation matrix using Lie Groups and Lie Algebra. Some essential-to-know things are in Section-1 of [2].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The logic of having noise terms separated has to do with robustness of least squares fit. Let’s discuss the why some other time.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75300" y="172439"/>
            <a:ext cx="2771175" cy="11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Details...4</a:t>
            </a:r>
            <a:endParaRPr/>
          </a:p>
        </p:txBody>
      </p:sp>
      <p:sp>
        <p:nvSpPr>
          <p:cNvPr id="277" name="Google Shape;27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78" name="Google Shape;27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394275"/>
            <a:ext cx="4513549" cy="109355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9" name="Google Shape;279;p27"/>
          <p:cNvSpPr txBox="1"/>
          <p:nvPr/>
        </p:nvSpPr>
        <p:spPr>
          <a:xfrm>
            <a:off x="5447700" y="1427450"/>
            <a:ext cx="3426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...step: zeta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Use Taylor series approximation (1st order) to separate the variability of the bias terms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5300" y="172439"/>
            <a:ext cx="2771175" cy="11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Final </a:t>
            </a:r>
            <a:endParaRPr/>
          </a:p>
        </p:txBody>
      </p:sp>
      <p:sp>
        <p:nvSpPr>
          <p:cNvPr id="286" name="Google Shape;28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Incremental form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More convenient for robotics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Instead of  i→j, i→k (each new imu measurement). Note i, j are legoloam measurements in our case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These are the imu observations</a:t>
            </a:r>
            <a:endParaRPr/>
          </a:p>
        </p:txBody>
      </p:sp>
      <p:pic>
        <p:nvPicPr>
          <p:cNvPr id="287" name="Google Shape;28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5300" y="172439"/>
            <a:ext cx="2771175" cy="11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175" y="3405925"/>
            <a:ext cx="8485125" cy="107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8"/>
          <p:cNvSpPr txBox="1"/>
          <p:nvPr/>
        </p:nvSpPr>
        <p:spPr>
          <a:xfrm>
            <a:off x="0" y="0"/>
            <a:ext cx="41373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Eq. borrowed from supplementary material to [2]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650525" y="4539775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Pseudo IMU observations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Bias Model</a:t>
            </a:r>
            <a:endParaRPr/>
          </a:p>
        </p:txBody>
      </p:sp>
      <p:sp>
        <p:nvSpPr>
          <p:cNvPr id="296" name="Google Shape;29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Biases usually vary with a rate (usually called in datasheet noise random walks)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97" name="Google Shape;297;p29"/>
          <p:cNvSpPr txBox="1"/>
          <p:nvPr/>
        </p:nvSpPr>
        <p:spPr>
          <a:xfrm>
            <a:off x="444625" y="4170025"/>
            <a:ext cx="81903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Tip: To write continuous equations to discrete form, Euler Integration is in prevalent use. Above equations are precisely Euler Integration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9755" y="1762055"/>
            <a:ext cx="3811251" cy="11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72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GB"/>
              <a:t>Basics of Optimization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IMU+LegoLOAM Sensor fusion as Non-Linear Least Squares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/>
          <p:nvPr/>
        </p:nvSpPr>
        <p:spPr>
          <a:xfrm>
            <a:off x="3037575" y="2986725"/>
            <a:ext cx="5522700" cy="1137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1"/>
          <p:cNvSpPr/>
          <p:nvPr/>
        </p:nvSpPr>
        <p:spPr>
          <a:xfrm>
            <a:off x="5007775" y="1567850"/>
            <a:ext cx="463200" cy="4305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11" name="Google Shape;311;p31"/>
          <p:cNvSpPr/>
          <p:nvPr/>
        </p:nvSpPr>
        <p:spPr>
          <a:xfrm>
            <a:off x="547575" y="1518650"/>
            <a:ext cx="1801800" cy="528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Optimization Variables?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1"/>
          <p:cNvSpPr/>
          <p:nvPr/>
        </p:nvSpPr>
        <p:spPr>
          <a:xfrm>
            <a:off x="437175" y="2324013"/>
            <a:ext cx="1912200" cy="620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1"/>
          <p:cNvSpPr/>
          <p:nvPr/>
        </p:nvSpPr>
        <p:spPr>
          <a:xfrm>
            <a:off x="365100" y="3439950"/>
            <a:ext cx="1801800" cy="528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Residue?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1"/>
          <p:cNvSpPr/>
          <p:nvPr/>
        </p:nvSpPr>
        <p:spPr>
          <a:xfrm>
            <a:off x="334575" y="4464675"/>
            <a:ext cx="1801800" cy="528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Initial Guess?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1"/>
          <p:cNvSpPr txBox="1"/>
          <p:nvPr/>
        </p:nvSpPr>
        <p:spPr>
          <a:xfrm>
            <a:off x="3346325" y="1567850"/>
            <a:ext cx="55929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_0,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_1,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_2, ….,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_i, ...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_n ], </a:t>
            </a: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gravity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(optional), </a:t>
            </a: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calib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(optional)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1"/>
          <p:cNvSpPr txBox="1"/>
          <p:nvPr/>
        </p:nvSpPr>
        <p:spPr>
          <a:xfrm>
            <a:off x="4829950" y="1184075"/>
            <a:ext cx="33135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_i,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_i,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_i,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bg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_i,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_i → 15d in total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7" name="Google Shape;317;p31"/>
          <p:cNvCxnSpPr>
            <a:stCxn id="311" idx="6"/>
          </p:cNvCxnSpPr>
          <p:nvPr/>
        </p:nvCxnSpPr>
        <p:spPr>
          <a:xfrm>
            <a:off x="2349375" y="1783100"/>
            <a:ext cx="73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18" name="Google Shape;31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6100" y="130325"/>
            <a:ext cx="2440223" cy="9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1"/>
          <p:cNvSpPr txBox="1"/>
          <p:nvPr/>
        </p:nvSpPr>
        <p:spPr>
          <a:xfrm>
            <a:off x="2943825" y="2051388"/>
            <a:ext cx="3313500" cy="314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LegoLoam Poses: map_T_baseframe_i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1"/>
          <p:cNvSpPr txBox="1"/>
          <p:nvPr/>
        </p:nvSpPr>
        <p:spPr>
          <a:xfrm>
            <a:off x="2943825" y="2476875"/>
            <a:ext cx="4362000" cy="314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IMU Pseudo observations aka. IMU preintegrations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" name="Google Shape;321;p31"/>
          <p:cNvCxnSpPr>
            <a:stCxn id="312" idx="6"/>
            <a:endCxn id="319" idx="1"/>
          </p:cNvCxnSpPr>
          <p:nvPr/>
        </p:nvCxnSpPr>
        <p:spPr>
          <a:xfrm flipH="1" rot="10800000">
            <a:off x="2349375" y="2208663"/>
            <a:ext cx="594600" cy="42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2" name="Google Shape;322;p31"/>
          <p:cNvCxnSpPr>
            <a:stCxn id="312" idx="6"/>
            <a:endCxn id="320" idx="1"/>
          </p:cNvCxnSpPr>
          <p:nvPr/>
        </p:nvCxnSpPr>
        <p:spPr>
          <a:xfrm>
            <a:off x="2349375" y="2634063"/>
            <a:ext cx="594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3" name="Google Shape;323;p31"/>
          <p:cNvSpPr txBox="1"/>
          <p:nvPr/>
        </p:nvSpPr>
        <p:spPr>
          <a:xfrm>
            <a:off x="3084375" y="3139938"/>
            <a:ext cx="31404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Residue from imu preintegrations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4" name="Google Shape;324;p31"/>
          <p:cNvCxnSpPr>
            <a:stCxn id="313" idx="6"/>
            <a:endCxn id="323" idx="1"/>
          </p:cNvCxnSpPr>
          <p:nvPr/>
        </p:nvCxnSpPr>
        <p:spPr>
          <a:xfrm flipH="1" rot="10800000">
            <a:off x="2166900" y="3297000"/>
            <a:ext cx="917400" cy="40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5" name="Google Shape;325;p31"/>
          <p:cNvSpPr txBox="1"/>
          <p:nvPr/>
        </p:nvSpPr>
        <p:spPr>
          <a:xfrm>
            <a:off x="3166125" y="4595925"/>
            <a:ext cx="28689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31"/>
          <p:cNvPicPr preferRelativeResize="0"/>
          <p:nvPr/>
        </p:nvPicPr>
        <p:blipFill rotWithShape="1">
          <a:blip r:embed="rId4">
            <a:alphaModFix/>
          </a:blip>
          <a:srcRect b="0" l="0" r="0" t="5642"/>
          <a:stretch/>
        </p:blipFill>
        <p:spPr>
          <a:xfrm>
            <a:off x="6035022" y="3222526"/>
            <a:ext cx="2087026" cy="841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" name="Google Shape;327;p31"/>
          <p:cNvCxnSpPr>
            <a:stCxn id="313" idx="6"/>
            <a:endCxn id="328" idx="1"/>
          </p:cNvCxnSpPr>
          <p:nvPr/>
        </p:nvCxnSpPr>
        <p:spPr>
          <a:xfrm>
            <a:off x="2166900" y="3704400"/>
            <a:ext cx="968700" cy="65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8" name="Google Shape;328;p31"/>
          <p:cNvSpPr txBox="1"/>
          <p:nvPr/>
        </p:nvSpPr>
        <p:spPr>
          <a:xfrm>
            <a:off x="3135600" y="4202775"/>
            <a:ext cx="2695800" cy="314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Residue from legoloam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1"/>
          <p:cNvSpPr txBox="1"/>
          <p:nvPr/>
        </p:nvSpPr>
        <p:spPr>
          <a:xfrm>
            <a:off x="3135600" y="4634100"/>
            <a:ext cx="2695800" cy="314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Bias residue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0" name="Google Shape;330;p31"/>
          <p:cNvCxnSpPr>
            <a:stCxn id="313" idx="6"/>
            <a:endCxn id="329" idx="1"/>
          </p:cNvCxnSpPr>
          <p:nvPr/>
        </p:nvCxnSpPr>
        <p:spPr>
          <a:xfrm>
            <a:off x="2166900" y="3704400"/>
            <a:ext cx="968700" cy="108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Final Optimization Problem</a:t>
            </a:r>
            <a:endParaRPr/>
          </a:p>
        </p:txBody>
      </p:sp>
      <p:sp>
        <p:nvSpPr>
          <p:cNvPr id="336" name="Google Shape;336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37" name="Google Shape;33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6098" y="2284573"/>
            <a:ext cx="6353225" cy="148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2"/>
          <p:cNvSpPr txBox="1"/>
          <p:nvPr/>
        </p:nvSpPr>
        <p:spPr>
          <a:xfrm>
            <a:off x="1455525" y="4067050"/>
            <a:ext cx="18111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Prior factors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2"/>
          <p:cNvSpPr txBox="1"/>
          <p:nvPr/>
        </p:nvSpPr>
        <p:spPr>
          <a:xfrm>
            <a:off x="4137250" y="4067050"/>
            <a:ext cx="11889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IMU factors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2"/>
          <p:cNvSpPr txBox="1"/>
          <p:nvPr/>
        </p:nvSpPr>
        <p:spPr>
          <a:xfrm>
            <a:off x="6444600" y="4067050"/>
            <a:ext cx="17223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LegoLoam factors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1" name="Google Shape;341;p32"/>
          <p:cNvCxnSpPr>
            <a:endCxn id="338" idx="0"/>
          </p:cNvCxnSpPr>
          <p:nvPr/>
        </p:nvCxnSpPr>
        <p:spPr>
          <a:xfrm flipH="1">
            <a:off x="2361075" y="3304150"/>
            <a:ext cx="606300" cy="76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2" name="Google Shape;342;p32"/>
          <p:cNvCxnSpPr>
            <a:endCxn id="339" idx="0"/>
          </p:cNvCxnSpPr>
          <p:nvPr/>
        </p:nvCxnSpPr>
        <p:spPr>
          <a:xfrm>
            <a:off x="4670800" y="3453850"/>
            <a:ext cx="60900" cy="61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3" name="Google Shape;343;p32"/>
          <p:cNvCxnSpPr/>
          <p:nvPr/>
        </p:nvCxnSpPr>
        <p:spPr>
          <a:xfrm>
            <a:off x="6865800" y="3617775"/>
            <a:ext cx="173100" cy="45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44" name="Google Shape;34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5695" y="315175"/>
            <a:ext cx="2477264" cy="148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Shall we look at our code? </a:t>
            </a:r>
            <a:endParaRPr/>
          </a:p>
        </p:txBody>
      </p:sp>
      <p:sp>
        <p:nvSpPr>
          <p:cNvPr id="350" name="Google Shape;350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I hope now you see why synced sensors are important in this context.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If time permits, let's look at the code and relate these equations to it&gt;??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GTSAM example code for IMU+GPS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Data: </a:t>
            </a:r>
            <a:r>
              <a:rPr lang="en-GB" sz="1100" u="sng">
                <a:solidFill>
                  <a:schemeClr val="hlink"/>
                </a:solidFill>
                <a:hlinkClick r:id="rId3"/>
              </a:rPr>
              <a:t>https://github.com/borglab/gtsam/blob/develop/examples/Data/imuAndGPSdata.csv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Code: </a:t>
            </a:r>
            <a:r>
              <a:rPr lang="en-GB" sz="1100" u="sng">
                <a:solidFill>
                  <a:schemeClr val="hlink"/>
                </a:solidFill>
                <a:hlinkClick r:id="rId4"/>
              </a:rPr>
              <a:t>https://github.com/borglab/gtsam/blob/develop/examples/ImuFactorsExample.cpp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Example-1: Line fitting as Least Squares</a:t>
            </a:r>
            <a:endParaRPr/>
          </a:p>
        </p:txBody>
      </p:sp>
      <p:sp>
        <p:nvSpPr>
          <p:cNvPr id="72" name="Google Shape;7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Observations: (x0,y0), (x1,y1), …., (xn,yn)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Optimization Variables: m, c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/>
              <a:t>Residue function for obs_i: m*(x_i) + c - y_i</a:t>
            </a:r>
            <a:endParaRPr/>
          </a:p>
        </p:txBody>
      </p:sp>
      <p:pic>
        <p:nvPicPr>
          <p:cNvPr id="73" name="Google Shape;7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4575" y="1472163"/>
            <a:ext cx="3390900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Example-2: Exponential Linear</a:t>
            </a:r>
            <a:endParaRPr/>
          </a:p>
        </p:txBody>
      </p:sp>
      <p:sp>
        <p:nvSpPr>
          <p:cNvPr id="79" name="Google Shape;79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Observations?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Optimization Variables?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/>
              <a:t>Residue?</a:t>
            </a:r>
            <a:endParaRPr/>
          </a:p>
        </p:txBody>
      </p:sp>
      <p:pic>
        <p:nvPicPr>
          <p:cNvPr id="80" name="Google Shape;8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7775" y="1456888"/>
            <a:ext cx="35052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5525" y="1581000"/>
            <a:ext cx="3145974" cy="28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Continued….</a:t>
            </a:r>
            <a:endParaRPr/>
          </a:p>
        </p:txBody>
      </p:sp>
      <p:sp>
        <p:nvSpPr>
          <p:cNvPr id="87" name="Google Shape;8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How to get optimal m, c?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/>
              <a:t>→ Could try to get gradients of this and try to set it to zero</a:t>
            </a:r>
            <a:br>
              <a:rPr lang="en-GB"/>
            </a:br>
            <a:r>
              <a:rPr lang="en-GB"/>
              <a:t>→ gradient descent </a:t>
            </a:r>
            <a:endParaRPr/>
          </a:p>
        </p:txBody>
      </p:sp>
      <p:pic>
        <p:nvPicPr>
          <p:cNvPr id="88" name="Google Shape;8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0625" y="1289796"/>
            <a:ext cx="5662749" cy="944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6"/>
          <p:cNvCxnSpPr/>
          <p:nvPr/>
        </p:nvCxnSpPr>
        <p:spPr>
          <a:xfrm flipH="1">
            <a:off x="4325475" y="1606725"/>
            <a:ext cx="1224600" cy="1371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0" name="Google Shape;90;p6"/>
          <p:cNvCxnSpPr/>
          <p:nvPr/>
        </p:nvCxnSpPr>
        <p:spPr>
          <a:xfrm flipH="1">
            <a:off x="4506775" y="1822275"/>
            <a:ext cx="2449200" cy="1190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1" name="Google Shape;91;p6"/>
          <p:cNvSpPr txBox="1"/>
          <p:nvPr/>
        </p:nvSpPr>
        <p:spPr>
          <a:xfrm>
            <a:off x="3561250" y="2919525"/>
            <a:ext cx="12882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Observations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6"/>
          <p:cNvCxnSpPr/>
          <p:nvPr/>
        </p:nvCxnSpPr>
        <p:spPr>
          <a:xfrm flipH="1" rot="10800000">
            <a:off x="4991650" y="675900"/>
            <a:ext cx="715200" cy="7104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3" name="Google Shape;93;p6"/>
          <p:cNvCxnSpPr/>
          <p:nvPr/>
        </p:nvCxnSpPr>
        <p:spPr>
          <a:xfrm rot="10800000">
            <a:off x="5912725" y="695700"/>
            <a:ext cx="171300" cy="7053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4" name="Google Shape;94;p6"/>
          <p:cNvSpPr txBox="1"/>
          <p:nvPr/>
        </p:nvSpPr>
        <p:spPr>
          <a:xfrm>
            <a:off x="5501100" y="289025"/>
            <a:ext cx="28215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Optimization Variables</a:t>
            </a:r>
            <a:endParaRPr b="0" i="0" sz="14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Continued...</a:t>
            </a:r>
            <a:endParaRPr/>
          </a:p>
        </p:txBody>
      </p:sp>
      <p:sp>
        <p:nvSpPr>
          <p:cNvPr id="100" name="Google Shape;100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Start with some reasonable guess...linearize...iterate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Variants of Gauss Newton Method</a:t>
            </a:r>
            <a:endParaRPr/>
          </a:p>
        </p:txBody>
      </p:sp>
      <p:pic>
        <p:nvPicPr>
          <p:cNvPr id="101" name="Google Shape;10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9925" y="2445475"/>
            <a:ext cx="4135850" cy="231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Example-3: Complicated Multi dimensional </a:t>
            </a:r>
            <a:endParaRPr/>
          </a:p>
        </p:txBody>
      </p:sp>
      <p:sp>
        <p:nvSpPr>
          <p:cNvPr id="107" name="Google Shape;10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Minimize || F(x) ||^2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Optimization Variables?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Observations?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/>
              <a:t>Residue?</a:t>
            </a:r>
            <a:endParaRPr/>
          </a:p>
        </p:txBody>
      </p:sp>
      <p:pic>
        <p:nvPicPr>
          <p:cNvPr id="108" name="Google Shape;10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9855" y="1248950"/>
            <a:ext cx="4554875" cy="198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Example-4: Transform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from feature matching</a:t>
            </a:r>
            <a:endParaRPr/>
          </a:p>
        </p:txBody>
      </p:sp>
      <p:sp>
        <p:nvSpPr>
          <p:cNvPr id="114" name="Google Shape;114;p9"/>
          <p:cNvSpPr txBox="1"/>
          <p:nvPr>
            <p:ph idx="1" type="body"/>
          </p:nvPr>
        </p:nvSpPr>
        <p:spPr>
          <a:xfrm>
            <a:off x="311700" y="1544450"/>
            <a:ext cx="4668000" cy="3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Given: Feature correspondences </a:t>
            </a:r>
            <a:br>
              <a:rPr lang="en-GB"/>
            </a:br>
            <a:r>
              <a:rPr lang="en-GB"/>
              <a:t>(20,30) &lt;-&gt; (60,80)</a:t>
            </a:r>
            <a:br>
              <a:rPr lang="en-GB"/>
            </a:br>
            <a:r>
              <a:rPr lang="en-GB"/>
              <a:t>(26,33) &lt;-&gt; (73,91)</a:t>
            </a:r>
            <a:br>
              <a:rPr lang="en-GB"/>
            </a:br>
            <a:r>
              <a:rPr lang="en-GB"/>
              <a:t>.</a:t>
            </a:r>
            <a:br>
              <a:rPr lang="en-GB"/>
            </a:br>
            <a:r>
              <a:rPr lang="en-GB"/>
              <a:t>.</a:t>
            </a:r>
            <a:br>
              <a:rPr lang="en-GB"/>
            </a:br>
            <a:r>
              <a:rPr lang="en-GB"/>
              <a:t>(u,v) &lt;-&gt; (u’,v’)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/>
              <a:t>Estimate: </a:t>
            </a:r>
            <a:br>
              <a:rPr lang="en-GB"/>
            </a:br>
            <a:r>
              <a:rPr lang="en-GB"/>
              <a:t>[ u ] = H [ u’ ]</a:t>
            </a:r>
            <a:br>
              <a:rPr lang="en-GB"/>
            </a:br>
            <a:r>
              <a:rPr lang="en-GB"/>
              <a:t>[ v ]        [ v’ ]</a:t>
            </a:r>
            <a:endParaRPr/>
          </a:p>
        </p:txBody>
      </p:sp>
      <p:sp>
        <p:nvSpPr>
          <p:cNvPr id="115" name="Google Shape;115;p9"/>
          <p:cNvSpPr txBox="1"/>
          <p:nvPr/>
        </p:nvSpPr>
        <p:spPr>
          <a:xfrm>
            <a:off x="201300" y="4769075"/>
            <a:ext cx="8631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Borrowed from : </a:t>
            </a:r>
            <a:r>
              <a:rPr b="0" i="0" lang="en-GB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https://gtsam.org/2019/09/20/robust-noise-model.html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9875" y="187225"/>
            <a:ext cx="3528475" cy="468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